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Override PartName="/ppt/embeddings/Microsoft___3.bin" ContentType="application/vnd.openxmlformats-officedocument.oleObject"/>
  <Default Extension="png" ContentType="image/png"/>
  <Default Extension="jpeg" ContentType="image/jpeg"/>
  <Default Extension="xml" ContentType="application/xml"/>
  <Override PartName="/ppt/embeddings/Microsoft___1.bin" ContentType="application/vnd.openxmlformats-officedocument.oleObject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Layouts/slideLayout6.xml" ContentType="application/vnd.openxmlformats-officedocument.presentationml.slideLayout+xml"/>
  <Override PartName="/docProps/core.xml" ContentType="application/vnd.openxmlformats-package.core-properties+xml"/>
  <Default Extension="pict" ContentType="image/pict"/>
  <Override PartName="/ppt/slideMasters/slideMaster1.xml" ContentType="application/vnd.openxmlformats-officedocument.presentationml.slideMaster+xml"/>
  <Override PartName="/ppt/embeddings/Microsoft___6.bin" ContentType="application/vnd.openxmlformats-officedocument.oleObject"/>
  <Override PartName="/ppt/slideLayouts/slideLayout10.xml" ContentType="application/vnd.openxmlformats-officedocument.presentationml.slideLayout+xml"/>
  <Override PartName="/docProps/app.xml" ContentType="application/vnd.openxmlformats-officedocument.extended-properties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embeddings/Microsoft___4.bin" ContentType="application/vnd.openxmlformats-officedocument.oleObject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embeddings/Microsoft___2.bin" ContentType="application/vnd.openxmlformats-officedocument.oleObject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Default Extension="vml" ContentType="application/vnd.openxmlformats-officedocument.vmlDrawing"/>
  <Override PartName="/ppt/slideLayouts/slideLayout5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embeddings/Microsoft___5.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28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pict"/><Relationship Id="rId4" Type="http://schemas.openxmlformats.org/officeDocument/2006/relationships/image" Target="../media/image4.pict"/><Relationship Id="rId5" Type="http://schemas.openxmlformats.org/officeDocument/2006/relationships/image" Target="../media/image5.pict"/><Relationship Id="rId6" Type="http://schemas.openxmlformats.org/officeDocument/2006/relationships/image" Target="../media/image6.pict"/><Relationship Id="rId1" Type="http://schemas.openxmlformats.org/officeDocument/2006/relationships/image" Target="../media/image1.pict"/><Relationship Id="rId2" Type="http://schemas.openxmlformats.org/officeDocument/2006/relationships/image" Target="../media/image2.pict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12.8.21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12.8.21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12.8.21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12.8.21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12.8.21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12.8.21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12.8.21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12.8.21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12.8.21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12.8.21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12.8.21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0ED720-0104-4369-84BC-D37694168613}" type="datetimeFigureOut">
              <a:rPr kumimoji="1" lang="ja-JP" altLang="en-US" smtClean="0"/>
              <a:pPr/>
              <a:t>12.8.21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pPr/>
              <a:t>‹#›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__1.bin"/><Relationship Id="rId4" Type="http://schemas.openxmlformats.org/officeDocument/2006/relationships/oleObject" Target="../embeddings/Microsoft___2.bin"/><Relationship Id="rId5" Type="http://schemas.openxmlformats.org/officeDocument/2006/relationships/oleObject" Target="../embeddings/Microsoft___3.bin"/><Relationship Id="rId6" Type="http://schemas.openxmlformats.org/officeDocument/2006/relationships/oleObject" Target="../embeddings/Microsoft___4.bin"/><Relationship Id="rId7" Type="http://schemas.openxmlformats.org/officeDocument/2006/relationships/oleObject" Target="../embeddings/Microsoft___5.bin"/><Relationship Id="rId8" Type="http://schemas.openxmlformats.org/officeDocument/2006/relationships/oleObject" Target="../embeddings/Microsoft___6.bin"/><Relationship Id="rId9" Type="http://schemas.openxmlformats.org/officeDocument/2006/relationships/image" Target="../media/image7.png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/>
          </a:bodyPr>
          <a:lstStyle/>
          <a:p>
            <a:r>
              <a:rPr kumimoji="1" lang="en-US" altLang="ja-JP" sz="3200" dirty="0" smtClean="0"/>
              <a:t>Rough Estimation of Path Length Difference</a:t>
            </a:r>
            <a:r>
              <a:rPr kumimoji="1" lang="ja-JP" altLang="en-US" sz="3200" dirty="0" smtClean="0"/>
              <a:t>　</a:t>
            </a:r>
            <a:endParaRPr kumimoji="1" lang="ja-JP" altLang="en-US" sz="3200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4009553" y="1371600"/>
            <a:ext cx="34804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1600" dirty="0" smtClean="0">
                <a:solidFill>
                  <a:srgbClr val="FF0000"/>
                </a:solidFill>
              </a:rPr>
              <a:t>Red</a:t>
            </a:r>
            <a:r>
              <a:rPr lang="ja-JP" altLang="en-US" sz="1600" dirty="0" smtClean="0">
                <a:solidFill>
                  <a:srgbClr val="FF0000"/>
                </a:solidFill>
              </a:rPr>
              <a:t>：</a:t>
            </a:r>
            <a:r>
              <a:rPr lang="en-US" altLang="ja-JP" sz="1600" dirty="0" smtClean="0">
                <a:solidFill>
                  <a:srgbClr val="FF0000"/>
                </a:solidFill>
              </a:rPr>
              <a:t>with taking account of fringe fields</a:t>
            </a:r>
            <a:endParaRPr lang="en-US" altLang="ja-JP" sz="1600" dirty="0" smtClean="0">
              <a:solidFill>
                <a:srgbClr val="FF0000"/>
              </a:solidFill>
            </a:endParaRPr>
          </a:p>
        </p:txBody>
      </p:sp>
      <p:graphicFrame>
        <p:nvGraphicFramePr>
          <p:cNvPr id="6" name="コンテンツ プレースホルダ 5"/>
          <p:cNvGraphicFramePr>
            <a:graphicFrameLocks noChangeAspect="1"/>
          </p:cNvGraphicFramePr>
          <p:nvPr>
            <p:ph idx="1"/>
          </p:nvPr>
        </p:nvGraphicFramePr>
        <p:xfrm>
          <a:off x="4572000" y="1851025"/>
          <a:ext cx="3089275" cy="490538"/>
        </p:xfrm>
        <a:graphic>
          <a:graphicData uri="http://schemas.openxmlformats.org/presentationml/2006/ole">
            <p:oleObj spid="_x0000_s1027" name="数式" r:id="rId3" imgW="2476500" imgH="393700" progId="Equation.3">
              <p:embed/>
            </p:oleObj>
          </a:graphicData>
        </a:graphic>
      </p:graphicFrame>
      <p:graphicFrame>
        <p:nvGraphicFramePr>
          <p:cNvPr id="1029" name="コンテンツ プレースホルダ 5"/>
          <p:cNvGraphicFramePr>
            <a:graphicFrameLocks noChangeAspect="1"/>
          </p:cNvGraphicFramePr>
          <p:nvPr/>
        </p:nvGraphicFramePr>
        <p:xfrm>
          <a:off x="4572000" y="3019425"/>
          <a:ext cx="3355975" cy="458788"/>
        </p:xfrm>
        <a:graphic>
          <a:graphicData uri="http://schemas.openxmlformats.org/presentationml/2006/ole">
            <p:oleObj spid="_x0000_s1029" name="数式" r:id="rId4" imgW="2870200" imgH="393700" progId="Equation.3">
              <p:embed/>
            </p:oleObj>
          </a:graphicData>
        </a:graphic>
      </p:graphicFrame>
      <p:sp>
        <p:nvSpPr>
          <p:cNvPr id="9" name="テキスト ボックス 8"/>
          <p:cNvSpPr txBox="1"/>
          <p:nvPr/>
        </p:nvSpPr>
        <p:spPr>
          <a:xfrm>
            <a:off x="4038600" y="2514600"/>
            <a:ext cx="38154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1600" dirty="0" smtClean="0">
                <a:solidFill>
                  <a:srgbClr val="0000FF"/>
                </a:solidFill>
              </a:rPr>
              <a:t>Blue</a:t>
            </a:r>
            <a:r>
              <a:rPr lang="ja-JP" altLang="en-US" sz="1600" dirty="0" smtClean="0">
                <a:solidFill>
                  <a:srgbClr val="0000FF"/>
                </a:solidFill>
              </a:rPr>
              <a:t>：</a:t>
            </a:r>
            <a:r>
              <a:rPr lang="en-US" altLang="ja-JP" sz="1600" dirty="0" smtClean="0">
                <a:solidFill>
                  <a:srgbClr val="0000FF"/>
                </a:solidFill>
              </a:rPr>
              <a:t>without taking account of fringe fields</a:t>
            </a:r>
            <a:endParaRPr lang="en-US" altLang="ja-JP" sz="1600" dirty="0" smtClean="0">
              <a:solidFill>
                <a:srgbClr val="0000FF"/>
              </a:solidFill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3990874" y="980728"/>
            <a:ext cx="35529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Position of Point  </a:t>
            </a:r>
            <a:r>
              <a:rPr lang="en-US" altLang="ja-JP" dirty="0" smtClean="0"/>
              <a:t>B</a:t>
            </a:r>
            <a:r>
              <a:rPr lang="ja-JP" altLang="en-US" dirty="0" smtClean="0"/>
              <a:t>（</a:t>
            </a:r>
            <a:r>
              <a:rPr lang="en-US" altLang="ja-JP" dirty="0" smtClean="0"/>
              <a:t>Origin: Point O</a:t>
            </a:r>
            <a:r>
              <a:rPr lang="ja-JP" altLang="en-US" dirty="0" smtClean="0"/>
              <a:t>）</a:t>
            </a:r>
            <a:endParaRPr kumimoji="1" lang="ja-JP" altLang="en-US" dirty="0"/>
          </a:p>
        </p:txBody>
      </p:sp>
      <p:graphicFrame>
        <p:nvGraphicFramePr>
          <p:cNvPr id="1030" name="コンテンツ プレースホルダ 5"/>
          <p:cNvGraphicFramePr>
            <a:graphicFrameLocks noChangeAspect="1"/>
          </p:cNvGraphicFramePr>
          <p:nvPr/>
        </p:nvGraphicFramePr>
        <p:xfrm>
          <a:off x="5848350" y="3738563"/>
          <a:ext cx="1306513" cy="252412"/>
        </p:xfrm>
        <a:graphic>
          <a:graphicData uri="http://schemas.openxmlformats.org/presentationml/2006/ole">
            <p:oleObj spid="_x0000_s1030" name="数式" r:id="rId5" imgW="1117600" imgH="215900" progId="Equation.3">
              <p:embed/>
            </p:oleObj>
          </a:graphicData>
        </a:graphic>
      </p:graphicFrame>
      <p:sp>
        <p:nvSpPr>
          <p:cNvPr id="12" name="テキスト ボックス 11"/>
          <p:cNvSpPr txBox="1"/>
          <p:nvPr/>
        </p:nvSpPr>
        <p:spPr>
          <a:xfrm>
            <a:off x="8388424" y="1916832"/>
            <a:ext cx="4138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(1)</a:t>
            </a:r>
            <a:endParaRPr kumimoji="1" lang="ja-JP" altLang="en-US" sz="1600" dirty="0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8460432" y="2996952"/>
            <a:ext cx="4138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(2)</a:t>
            </a:r>
            <a:endParaRPr kumimoji="1" lang="ja-JP" altLang="en-US" sz="16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4283968" y="3717032"/>
            <a:ext cx="9910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(1)=(2</a:t>
            </a:r>
            <a:r>
              <a:rPr kumimoji="1" lang="en-US" altLang="ja-JP" sz="1600" dirty="0" smtClean="0"/>
              <a:t>)</a:t>
            </a:r>
            <a:r>
              <a:rPr lang="en-US" altLang="ja-JP" sz="1600" dirty="0" smtClean="0"/>
              <a:t> </a:t>
            </a:r>
            <a:r>
              <a:rPr lang="ja-JP" altLang="en-US" sz="1600" dirty="0" smtClean="0">
                <a:sym typeface="Wingdings"/>
              </a:rPr>
              <a:t></a:t>
            </a:r>
            <a:endParaRPr kumimoji="1" lang="ja-JP" altLang="en-US" sz="1600" dirty="0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467544" y="4653136"/>
            <a:ext cx="12950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/>
              <a:t>Path Length</a:t>
            </a:r>
            <a:endParaRPr kumimoji="1" lang="ja-JP" altLang="en-US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247971" y="5805264"/>
            <a:ext cx="38154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1600" dirty="0" smtClean="0">
                <a:solidFill>
                  <a:srgbClr val="0000FF"/>
                </a:solidFill>
              </a:rPr>
              <a:t>Blue</a:t>
            </a:r>
            <a:r>
              <a:rPr lang="ja-JP" altLang="en-US" sz="1600" dirty="0" smtClean="0">
                <a:solidFill>
                  <a:srgbClr val="0000FF"/>
                </a:solidFill>
              </a:rPr>
              <a:t>：</a:t>
            </a:r>
            <a:r>
              <a:rPr lang="en-US" altLang="ja-JP" sz="1600" dirty="0" smtClean="0">
                <a:solidFill>
                  <a:srgbClr val="0000FF"/>
                </a:solidFill>
              </a:rPr>
              <a:t>without taking account of fringe fields</a:t>
            </a: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211904" y="5013176"/>
            <a:ext cx="34804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1600" dirty="0" smtClean="0">
                <a:solidFill>
                  <a:srgbClr val="FF0000"/>
                </a:solidFill>
              </a:rPr>
              <a:t>Red</a:t>
            </a:r>
            <a:r>
              <a:rPr lang="ja-JP" altLang="en-US" sz="1600" dirty="0" smtClean="0">
                <a:solidFill>
                  <a:srgbClr val="FF0000"/>
                </a:solidFill>
              </a:rPr>
              <a:t>：</a:t>
            </a:r>
            <a:r>
              <a:rPr lang="en-US" altLang="ja-JP" sz="1600" dirty="0" smtClean="0">
                <a:solidFill>
                  <a:srgbClr val="FF0000"/>
                </a:solidFill>
              </a:rPr>
              <a:t>with taking account of fringe fields</a:t>
            </a:r>
          </a:p>
        </p:txBody>
      </p:sp>
      <p:graphicFrame>
        <p:nvGraphicFramePr>
          <p:cNvPr id="1031" name="Object 7"/>
          <p:cNvGraphicFramePr>
            <a:graphicFrameLocks noChangeAspect="1"/>
          </p:cNvGraphicFramePr>
          <p:nvPr/>
        </p:nvGraphicFramePr>
        <p:xfrm>
          <a:off x="1814513" y="6188075"/>
          <a:ext cx="1011237" cy="415925"/>
        </p:xfrm>
        <a:graphic>
          <a:graphicData uri="http://schemas.openxmlformats.org/presentationml/2006/ole">
            <p:oleObj spid="_x0000_s1031" name="数式" r:id="rId6" imgW="863600" imgH="355600" progId="Equation.3">
              <p:embed/>
            </p:oleObj>
          </a:graphicData>
        </a:graphic>
      </p:graphicFrame>
      <p:graphicFrame>
        <p:nvGraphicFramePr>
          <p:cNvPr id="1032" name="Object 8"/>
          <p:cNvGraphicFramePr>
            <a:graphicFrameLocks noChangeAspect="1"/>
          </p:cNvGraphicFramePr>
          <p:nvPr/>
        </p:nvGraphicFramePr>
        <p:xfrm>
          <a:off x="1370013" y="5395913"/>
          <a:ext cx="2049462" cy="415925"/>
        </p:xfrm>
        <a:graphic>
          <a:graphicData uri="http://schemas.openxmlformats.org/presentationml/2006/ole">
            <p:oleObj spid="_x0000_s1032" name="数式" r:id="rId7" imgW="1752600" imgH="355600" progId="Equation.3">
              <p:embed/>
            </p:oleObj>
          </a:graphicData>
        </a:graphic>
      </p:graphicFrame>
      <p:sp>
        <p:nvSpPr>
          <p:cNvPr id="20" name="テキスト ボックス 19"/>
          <p:cNvSpPr txBox="1"/>
          <p:nvPr/>
        </p:nvSpPr>
        <p:spPr>
          <a:xfrm>
            <a:off x="4296469" y="4690646"/>
            <a:ext cx="40093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ja-JP" sz="1600" dirty="0" smtClean="0"/>
              <a:t>Difference of path </a:t>
            </a:r>
            <a:r>
              <a:rPr lang="en-US" altLang="ja-JP" sz="1600" dirty="0" err="1" smtClean="0"/>
              <a:t>lengths(independent</a:t>
            </a:r>
            <a:r>
              <a:rPr lang="en-US" altLang="ja-JP" sz="1600" dirty="0" smtClean="0"/>
              <a:t> of ρ</a:t>
            </a:r>
            <a:r>
              <a:rPr lang="en-US" altLang="ja-JP" sz="1600" baseline="-25000" dirty="0" smtClean="0"/>
              <a:t>0</a:t>
            </a:r>
            <a:r>
              <a:rPr lang="ja-JP" altLang="en-US" sz="1600" dirty="0" smtClean="0"/>
              <a:t>）</a:t>
            </a:r>
            <a:endParaRPr lang="en-US" altLang="ja-JP" sz="1600" dirty="0" smtClean="0"/>
          </a:p>
        </p:txBody>
      </p:sp>
      <p:graphicFrame>
        <p:nvGraphicFramePr>
          <p:cNvPr id="1033" name="Object 9"/>
          <p:cNvGraphicFramePr>
            <a:graphicFrameLocks noChangeAspect="1"/>
          </p:cNvGraphicFramePr>
          <p:nvPr/>
        </p:nvGraphicFramePr>
        <p:xfrm>
          <a:off x="5408613" y="5106988"/>
          <a:ext cx="1651000" cy="458787"/>
        </p:xfrm>
        <a:graphic>
          <a:graphicData uri="http://schemas.openxmlformats.org/presentationml/2006/ole">
            <p:oleObj spid="_x0000_s1033" name="数式" r:id="rId8" imgW="1409700" imgH="393700" progId="Equation.3">
              <p:embed/>
            </p:oleObj>
          </a:graphicData>
        </a:graphic>
      </p:graphicFrame>
      <p:cxnSp>
        <p:nvCxnSpPr>
          <p:cNvPr id="26" name="直線コネクタ 25"/>
          <p:cNvCxnSpPr/>
          <p:nvPr/>
        </p:nvCxnSpPr>
        <p:spPr>
          <a:xfrm>
            <a:off x="395536" y="4509120"/>
            <a:ext cx="8280920" cy="0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テキスト ボックス 27"/>
          <p:cNvSpPr txBox="1"/>
          <p:nvPr/>
        </p:nvSpPr>
        <p:spPr>
          <a:xfrm>
            <a:off x="4386741" y="5791200"/>
            <a:ext cx="4604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dirty="0" smtClean="0">
                <a:solidFill>
                  <a:srgbClr val="FF0000"/>
                </a:solidFill>
              </a:rPr>
              <a:t>d≈</a:t>
            </a:r>
            <a:r>
              <a:rPr lang="en-US" altLang="ja-JP" dirty="0" smtClean="0">
                <a:solidFill>
                  <a:srgbClr val="FF0000"/>
                </a:solidFill>
              </a:rPr>
              <a:t>0.03m</a:t>
            </a:r>
            <a:r>
              <a:rPr lang="en-US" altLang="ja-JP" dirty="0" smtClean="0">
                <a:solidFill>
                  <a:srgbClr val="FF0000"/>
                </a:solidFill>
              </a:rPr>
              <a:t> </a:t>
            </a:r>
            <a:r>
              <a:rPr lang="en-US" altLang="ja-JP" dirty="0" smtClean="0"/>
              <a:t>(half of magnetic gap) </a:t>
            </a:r>
            <a:r>
              <a:rPr lang="ja-JP" altLang="en-US" dirty="0" smtClean="0">
                <a:sym typeface="Wingdings"/>
              </a:rPr>
              <a:t></a:t>
            </a:r>
            <a:r>
              <a:rPr lang="en-US" altLang="ja-JP" dirty="0" smtClean="0">
                <a:sym typeface="Wingdings"/>
              </a:rPr>
              <a:t> </a:t>
            </a:r>
            <a:r>
              <a:rPr lang="en-US" altLang="ja-JP" dirty="0" smtClean="0">
                <a:solidFill>
                  <a:srgbClr val="FF0000"/>
                </a:solidFill>
                <a:latin typeface="Symbol" pitchFamily="18" charset="2"/>
              </a:rPr>
              <a:t>D</a:t>
            </a:r>
            <a:r>
              <a:rPr lang="en-US" altLang="ja-JP" dirty="0" smtClean="0">
                <a:solidFill>
                  <a:srgbClr val="FF0000"/>
                </a:solidFill>
              </a:rPr>
              <a:t>L=3.49 mm</a:t>
            </a:r>
            <a:endParaRPr kumimoji="1" lang="ja-JP" altLang="en-US" dirty="0">
              <a:solidFill>
                <a:srgbClr val="FF0000"/>
              </a:solidFill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4495800" y="6324600"/>
            <a:ext cx="37306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Consistent with Opera result </a:t>
            </a:r>
            <a:r>
              <a:rPr lang="en-US" altLang="ja-JP" dirty="0" smtClean="0"/>
              <a:t>ΔL</a:t>
            </a:r>
            <a:r>
              <a:rPr lang="en-US" altLang="ja-JP" dirty="0" smtClean="0"/>
              <a:t>=</a:t>
            </a:r>
            <a:r>
              <a:rPr lang="en-US" altLang="ja-JP" dirty="0" smtClean="0"/>
              <a:t>4mm</a:t>
            </a:r>
            <a:endParaRPr kumimoji="1" lang="ja-JP" altLang="en-US" dirty="0"/>
          </a:p>
        </p:txBody>
      </p:sp>
      <p:grpSp>
        <p:nvGrpSpPr>
          <p:cNvPr id="31" name="図形グループ 30"/>
          <p:cNvGrpSpPr/>
          <p:nvPr/>
        </p:nvGrpSpPr>
        <p:grpSpPr>
          <a:xfrm>
            <a:off x="80532" y="1143000"/>
            <a:ext cx="4034268" cy="3313331"/>
            <a:chOff x="80532" y="1143000"/>
            <a:chExt cx="4034268" cy="3313331"/>
          </a:xfrm>
        </p:grpSpPr>
        <p:pic>
          <p:nvPicPr>
            <p:cNvPr id="1028" name="Picture 4" descr="D:\研究\PF-2011\ERL\周回部Optics\35MeV-1Loop\周長補正\EffectiveLengthの補正\その２\有効磁場長.PN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80532" y="1143000"/>
              <a:ext cx="4034268" cy="3012126"/>
            </a:xfrm>
            <a:prstGeom prst="rect">
              <a:avLst/>
            </a:prstGeom>
            <a:noFill/>
          </p:spPr>
        </p:pic>
        <p:sp>
          <p:nvSpPr>
            <p:cNvPr id="24" name="テキスト ボックス 23"/>
            <p:cNvSpPr txBox="1"/>
            <p:nvPr/>
          </p:nvSpPr>
          <p:spPr>
            <a:xfrm>
              <a:off x="2643042" y="1447800"/>
              <a:ext cx="331608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kumimoji="1" lang="en-US" altLang="ja-JP" i="1" dirty="0" err="1" smtClean="0">
                  <a:solidFill>
                    <a:srgbClr val="0000FF"/>
                  </a:solidFill>
                  <a:latin typeface="Times New Roman"/>
                  <a:cs typeface="Times New Roman"/>
                </a:rPr>
                <a:t>d</a:t>
              </a:r>
              <a:endParaRPr kumimoji="1" lang="ja-JP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25" name="テキスト ボックス 24"/>
            <p:cNvSpPr txBox="1"/>
            <p:nvPr/>
          </p:nvSpPr>
          <p:spPr>
            <a:xfrm>
              <a:off x="3392201" y="3276600"/>
              <a:ext cx="331608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kumimoji="1" lang="en-US" altLang="ja-JP" i="1" dirty="0" err="1" smtClean="0">
                  <a:solidFill>
                    <a:srgbClr val="0000FF"/>
                  </a:solidFill>
                  <a:latin typeface="Times New Roman"/>
                  <a:cs typeface="Times New Roman"/>
                </a:rPr>
                <a:t>d</a:t>
              </a:r>
              <a:endParaRPr kumimoji="1" lang="ja-JP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27" name="テキスト ボックス 26"/>
            <p:cNvSpPr txBox="1"/>
            <p:nvPr/>
          </p:nvSpPr>
          <p:spPr>
            <a:xfrm>
              <a:off x="1447800" y="3810000"/>
              <a:ext cx="1679065" cy="646331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kumimoji="1" lang="en-US" altLang="ja-JP" i="1" dirty="0" err="1" smtClean="0">
                  <a:solidFill>
                    <a:srgbClr val="FF0000"/>
                  </a:solidFill>
                  <a:latin typeface="Symbol" charset="2"/>
                  <a:cs typeface="Symbol" charset="2"/>
                </a:rPr>
                <a:t>r</a:t>
              </a:r>
              <a:r>
                <a:rPr lang="en-US" altLang="ja-JP" dirty="0" smtClean="0">
                  <a:solidFill>
                    <a:srgbClr val="FF0000"/>
                  </a:solidFill>
                  <a:latin typeface="Times New Roman"/>
                  <a:cs typeface="Times New Roman"/>
                </a:rPr>
                <a:t>=</a:t>
              </a:r>
              <a:r>
                <a:rPr lang="en-US" altLang="ja-JP" dirty="0" smtClean="0">
                  <a:solidFill>
                    <a:srgbClr val="FF0000"/>
                  </a:solidFill>
                  <a:latin typeface="Times New Roman"/>
                  <a:cs typeface="Times New Roman"/>
                </a:rPr>
                <a:t>1.0724264 </a:t>
              </a:r>
              <a:r>
                <a:rPr lang="en-US" altLang="ja-JP" dirty="0" err="1" smtClean="0">
                  <a:solidFill>
                    <a:srgbClr val="FF0000"/>
                  </a:solidFill>
                  <a:latin typeface="Times New Roman"/>
                  <a:cs typeface="Times New Roman"/>
                </a:rPr>
                <a:t>m</a:t>
              </a:r>
              <a:endParaRPr lang="ja-JP" altLang="en-US" dirty="0" smtClean="0">
                <a:solidFill>
                  <a:srgbClr val="FF0000"/>
                </a:solidFill>
                <a:latin typeface="Times New Roman"/>
                <a:cs typeface="Times New Roman"/>
              </a:endParaRPr>
            </a:p>
            <a:p>
              <a:endParaRPr kumimoji="1" lang="ja-JP" altLang="en-US" dirty="0">
                <a:solidFill>
                  <a:srgbClr val="FF0000"/>
                </a:solidFill>
                <a:latin typeface="Symbol" charset="2"/>
                <a:cs typeface="Symbol" charset="2"/>
              </a:endParaRPr>
            </a:p>
          </p:txBody>
        </p:sp>
        <p:sp>
          <p:nvSpPr>
            <p:cNvPr id="30" name="テキスト ボックス 29"/>
            <p:cNvSpPr txBox="1"/>
            <p:nvPr/>
          </p:nvSpPr>
          <p:spPr>
            <a:xfrm>
              <a:off x="2133600" y="3276600"/>
              <a:ext cx="904414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kumimoji="1" lang="en-US" altLang="ja-JP" i="1" dirty="0" smtClean="0">
                  <a:solidFill>
                    <a:srgbClr val="0000FF"/>
                  </a:solidFill>
                  <a:latin typeface="Symbol" charset="2"/>
                  <a:cs typeface="Symbol" charset="2"/>
                </a:rPr>
                <a:t>r</a:t>
              </a:r>
              <a:r>
                <a:rPr kumimoji="1" lang="en-US" altLang="ja-JP" baseline="-25000" dirty="0" smtClean="0">
                  <a:solidFill>
                    <a:srgbClr val="0000FF"/>
                  </a:solidFill>
                  <a:latin typeface="Symbol" charset="2"/>
                  <a:cs typeface="Symbol" charset="2"/>
                </a:rPr>
                <a:t>0</a:t>
              </a:r>
              <a:r>
                <a:rPr kumimoji="1" lang="en-US" altLang="ja-JP" dirty="0" smtClean="0">
                  <a:solidFill>
                    <a:srgbClr val="0000FF"/>
                  </a:solidFill>
                  <a:latin typeface="Times New Roman"/>
                  <a:cs typeface="Times New Roman"/>
                </a:rPr>
                <a:t>=1 </a:t>
              </a:r>
              <a:r>
                <a:rPr kumimoji="1" lang="en-US" altLang="ja-JP" dirty="0" err="1" smtClean="0">
                  <a:solidFill>
                    <a:srgbClr val="0000FF"/>
                  </a:solidFill>
                  <a:latin typeface="Times New Roman"/>
                  <a:cs typeface="Times New Roman"/>
                </a:rPr>
                <a:t>m</a:t>
              </a:r>
              <a:endParaRPr kumimoji="1" lang="ja-JP" altLang="en-US" dirty="0">
                <a:solidFill>
                  <a:srgbClr val="0000FF"/>
                </a:solidFill>
                <a:latin typeface="Times New Roman"/>
                <a:cs typeface="Times New Roman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97</Words>
  <Application>Microsoft Macintosh PowerPoint</Application>
  <PresentationFormat>画面に合わせる (4:3)</PresentationFormat>
  <Paragraphs>17</Paragraphs>
  <Slides>1</Slides>
  <Notes>0</Notes>
  <HiddenSlides>0</HiddenSlides>
  <MMClips>0</MMClips>
  <ScaleCrop>false</ScaleCrop>
  <HeadingPairs>
    <vt:vector size="6" baseType="variant">
      <vt:variant>
        <vt:lpstr>デザイン テンプレート</vt:lpstr>
      </vt:variant>
      <vt:variant>
        <vt:i4>1</vt:i4>
      </vt:variant>
      <vt:variant>
        <vt:lpstr>埋め込まれた OLE サーバー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3" baseType="lpstr">
      <vt:lpstr>Office テーマ</vt:lpstr>
      <vt:lpstr>Microsoft 数式</vt:lpstr>
      <vt:lpstr>Rough Estimation of Path Length Difference　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幾何学的に解く</dc:title>
  <cp:lastModifiedBy>中村 典雄</cp:lastModifiedBy>
  <cp:revision>14</cp:revision>
  <dcterms:created xsi:type="dcterms:W3CDTF">2012-08-21T10:20:26Z</dcterms:created>
  <dcterms:modified xsi:type="dcterms:W3CDTF">2012-08-21T10:39:19Z</dcterms:modified>
</cp:coreProperties>
</file>