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7" d="100"/>
          <a:sy n="77" d="100"/>
        </p:scale>
        <p:origin x="64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AA8AC-1600-4DBB-AF82-B67B163476AD}" type="datetimeFigureOut">
              <a:rPr lang="ko-KR" altLang="en-US" smtClean="0"/>
              <a:t>2020-07-31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E6514-4763-4779-ACAC-F7BE53D6B9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39455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AA8AC-1600-4DBB-AF82-B67B163476AD}" type="datetimeFigureOut">
              <a:rPr lang="ko-KR" altLang="en-US" smtClean="0"/>
              <a:t>2020-07-31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E6514-4763-4779-ACAC-F7BE53D6B9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7907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AA8AC-1600-4DBB-AF82-B67B163476AD}" type="datetimeFigureOut">
              <a:rPr lang="ko-KR" altLang="en-US" smtClean="0"/>
              <a:t>2020-07-31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E6514-4763-4779-ACAC-F7BE53D6B9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89147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AA8AC-1600-4DBB-AF82-B67B163476AD}" type="datetimeFigureOut">
              <a:rPr lang="ko-KR" altLang="en-US" smtClean="0"/>
              <a:t>2020-07-31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E6514-4763-4779-ACAC-F7BE53D6B9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24827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AA8AC-1600-4DBB-AF82-B67B163476AD}" type="datetimeFigureOut">
              <a:rPr lang="ko-KR" altLang="en-US" smtClean="0"/>
              <a:t>2020-07-31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E6514-4763-4779-ACAC-F7BE53D6B9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60876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AA8AC-1600-4DBB-AF82-B67B163476AD}" type="datetimeFigureOut">
              <a:rPr lang="ko-KR" altLang="en-US" smtClean="0"/>
              <a:t>2020-07-31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E6514-4763-4779-ACAC-F7BE53D6B9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26501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AA8AC-1600-4DBB-AF82-B67B163476AD}" type="datetimeFigureOut">
              <a:rPr lang="ko-KR" altLang="en-US" smtClean="0"/>
              <a:t>2020-07-31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E6514-4763-4779-ACAC-F7BE53D6B9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94378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AA8AC-1600-4DBB-AF82-B67B163476AD}" type="datetimeFigureOut">
              <a:rPr lang="ko-KR" altLang="en-US" smtClean="0"/>
              <a:t>2020-07-31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E6514-4763-4779-ACAC-F7BE53D6B9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47215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AA8AC-1600-4DBB-AF82-B67B163476AD}" type="datetimeFigureOut">
              <a:rPr lang="ko-KR" altLang="en-US" smtClean="0"/>
              <a:t>2020-07-31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E6514-4763-4779-ACAC-F7BE53D6B9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36475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AA8AC-1600-4DBB-AF82-B67B163476AD}" type="datetimeFigureOut">
              <a:rPr lang="ko-KR" altLang="en-US" smtClean="0"/>
              <a:t>2020-07-31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E6514-4763-4779-ACAC-F7BE53D6B9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53728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AA8AC-1600-4DBB-AF82-B67B163476AD}" type="datetimeFigureOut">
              <a:rPr lang="ko-KR" altLang="en-US" smtClean="0"/>
              <a:t>2020-07-31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E6514-4763-4779-ACAC-F7BE53D6B9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6731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3AA8AC-1600-4DBB-AF82-B67B163476AD}" type="datetimeFigureOut">
              <a:rPr lang="ko-KR" altLang="en-US" smtClean="0"/>
              <a:t>2020-07-31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DE6514-4763-4779-ACAC-F7BE53D6B9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6927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928326" y="631767"/>
            <a:ext cx="7047723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100" dirty="0" smtClean="0"/>
              <a:t>QS31A   : KQUAD, </a:t>
            </a:r>
            <a:r>
              <a:rPr lang="ko-KR" altLang="en-US" sz="1100" dirty="0" err="1" smtClean="0"/>
              <a:t>L</a:t>
            </a:r>
            <a:r>
              <a:rPr lang="ko-KR" altLang="en-US" sz="1100" dirty="0" smtClean="0"/>
              <a:t> = 0.250000, K1 =  0.030, N_KICKS=20, TILT = 0.7853981633974479</a:t>
            </a:r>
          </a:p>
          <a:p>
            <a:r>
              <a:rPr lang="ko-KR" altLang="en-US" sz="1100" dirty="0" smtClean="0"/>
              <a:t>QS32A   : KQUAD, </a:t>
            </a:r>
            <a:r>
              <a:rPr lang="ko-KR" altLang="en-US" sz="1100" dirty="0" err="1" smtClean="0"/>
              <a:t>L</a:t>
            </a:r>
            <a:r>
              <a:rPr lang="ko-KR" altLang="en-US" sz="1100" dirty="0" smtClean="0"/>
              <a:t> = 0.250000, K1 =  0.030, N_KICKS=20, TILT = 0.7853981633974479</a:t>
            </a:r>
          </a:p>
          <a:p>
            <a:r>
              <a:rPr lang="ko-KR" altLang="en-US" sz="1100" dirty="0" smtClean="0"/>
              <a:t>QS33A   : KQUAD, </a:t>
            </a:r>
            <a:r>
              <a:rPr lang="ko-KR" altLang="en-US" sz="1100" dirty="0" err="1" smtClean="0"/>
              <a:t>L</a:t>
            </a:r>
            <a:r>
              <a:rPr lang="ko-KR" altLang="en-US" sz="1100" dirty="0" smtClean="0"/>
              <a:t> = 0.250000, K1 =  0.030, N_KICKS=20, TILT = 0.7853981633974479</a:t>
            </a:r>
          </a:p>
          <a:p>
            <a:r>
              <a:rPr lang="ko-KR" altLang="en-US" sz="1100" dirty="0" smtClean="0"/>
              <a:t>QS31B   : KQUAD, </a:t>
            </a:r>
            <a:r>
              <a:rPr lang="ko-KR" altLang="en-US" sz="1100" dirty="0" err="1" smtClean="0"/>
              <a:t>L</a:t>
            </a:r>
            <a:r>
              <a:rPr lang="ko-KR" altLang="en-US" sz="1100" dirty="0" smtClean="0"/>
              <a:t> = 0.250000, K1 =  0.030, N_KICKS=20, TILT = 0.7853981633974479</a:t>
            </a:r>
          </a:p>
          <a:p>
            <a:r>
              <a:rPr lang="ko-KR" altLang="en-US" sz="1100" dirty="0" smtClean="0"/>
              <a:t>QS32B   : KQUAD, </a:t>
            </a:r>
            <a:r>
              <a:rPr lang="ko-KR" altLang="en-US" sz="1100" dirty="0" err="1" smtClean="0"/>
              <a:t>L</a:t>
            </a:r>
            <a:r>
              <a:rPr lang="ko-KR" altLang="en-US" sz="1100" dirty="0" smtClean="0"/>
              <a:t> = 0.250000, K1 =  0.030, N_KICKS=20, TILT = 0.7853981633974479</a:t>
            </a:r>
          </a:p>
          <a:p>
            <a:r>
              <a:rPr lang="ko-KR" altLang="en-US" sz="1100" dirty="0" smtClean="0"/>
              <a:t>QS33B   : KQUAD, </a:t>
            </a:r>
            <a:r>
              <a:rPr lang="ko-KR" altLang="en-US" sz="1100" dirty="0" err="1" smtClean="0"/>
              <a:t>L</a:t>
            </a:r>
            <a:r>
              <a:rPr lang="ko-KR" altLang="en-US" sz="1100" dirty="0" smtClean="0"/>
              <a:t> = 0.250000, K1 =  0.030, N_KICKS=20, TILT = 0.7853981633974479</a:t>
            </a:r>
          </a:p>
          <a:p>
            <a:r>
              <a:rPr lang="ko-KR" altLang="en-US" sz="1100" dirty="0" smtClean="0"/>
              <a:t>QS31C   : KQUAD, </a:t>
            </a:r>
            <a:r>
              <a:rPr lang="ko-KR" altLang="en-US" sz="1100" dirty="0" err="1" smtClean="0"/>
              <a:t>L</a:t>
            </a:r>
            <a:r>
              <a:rPr lang="ko-KR" altLang="en-US" sz="1100" dirty="0" smtClean="0"/>
              <a:t> = 0.250000, K1 =  0.030, N_KICKS=20, TILT = 0.7853981633974479</a:t>
            </a:r>
          </a:p>
          <a:p>
            <a:r>
              <a:rPr lang="ko-KR" altLang="en-US" sz="1100" dirty="0" smtClean="0"/>
              <a:t>QS32C   : KQUAD, </a:t>
            </a:r>
            <a:r>
              <a:rPr lang="ko-KR" altLang="en-US" sz="1100" dirty="0" err="1" smtClean="0"/>
              <a:t>L</a:t>
            </a:r>
            <a:r>
              <a:rPr lang="ko-KR" altLang="en-US" sz="1100" dirty="0" smtClean="0"/>
              <a:t> = 0.250000, K1 =  0.030, N_KICKS=20, TILT = 0.7853981633974479</a:t>
            </a:r>
          </a:p>
          <a:p>
            <a:r>
              <a:rPr lang="ko-KR" altLang="en-US" sz="1100" dirty="0" smtClean="0"/>
              <a:t>QS33C   : KQUAD, </a:t>
            </a:r>
            <a:r>
              <a:rPr lang="ko-KR" altLang="en-US" sz="1100" dirty="0" err="1" smtClean="0"/>
              <a:t>L</a:t>
            </a:r>
            <a:r>
              <a:rPr lang="ko-KR" altLang="en-US" sz="1100" dirty="0" smtClean="0"/>
              <a:t> = 0.250000, K1 =  0.030, N_KICKS=20, TILT = 0.7853981633974479</a:t>
            </a:r>
          </a:p>
          <a:p>
            <a:r>
              <a:rPr lang="ko-KR" altLang="en-US" sz="1100" dirty="0" smtClean="0"/>
              <a:t>QS31D   : KQUAD, </a:t>
            </a:r>
            <a:r>
              <a:rPr lang="ko-KR" altLang="en-US" sz="1100" dirty="0" err="1" smtClean="0"/>
              <a:t>L</a:t>
            </a:r>
            <a:r>
              <a:rPr lang="ko-KR" altLang="en-US" sz="1100" dirty="0" smtClean="0"/>
              <a:t> = 0.250000, K1 =  0.030, N_KICKS=20, TILT = 0.7853981633974479</a:t>
            </a:r>
          </a:p>
          <a:p>
            <a:r>
              <a:rPr lang="ko-KR" altLang="en-US" sz="1100" dirty="0" smtClean="0"/>
              <a:t>QS32D   : KQUAD, </a:t>
            </a:r>
            <a:r>
              <a:rPr lang="ko-KR" altLang="en-US" sz="1100" dirty="0" err="1" smtClean="0"/>
              <a:t>L</a:t>
            </a:r>
            <a:r>
              <a:rPr lang="ko-KR" altLang="en-US" sz="1100" dirty="0" smtClean="0"/>
              <a:t> = 0.250000, K1 =  0.030, N_KICKS=20, TILT = 0.7853981633974479</a:t>
            </a:r>
          </a:p>
          <a:p>
            <a:r>
              <a:rPr lang="ko-KR" altLang="en-US" sz="1100" dirty="0" smtClean="0"/>
              <a:t>QS33D   : KQUAD, </a:t>
            </a:r>
            <a:r>
              <a:rPr lang="ko-KR" altLang="en-US" sz="1100" dirty="0" err="1" smtClean="0"/>
              <a:t>L</a:t>
            </a:r>
            <a:r>
              <a:rPr lang="ko-KR" altLang="en-US" sz="1100" dirty="0" smtClean="0"/>
              <a:t> = 0.250000, K1 =  0.030, N_KICKS=20, TILT = 0.7853981633974479</a:t>
            </a:r>
            <a:endParaRPr lang="ko-KR" altLang="en-US" sz="1100" dirty="0"/>
          </a:p>
        </p:txBody>
      </p:sp>
      <p:sp>
        <p:nvSpPr>
          <p:cNvPr id="5" name="직사각형 4"/>
          <p:cNvSpPr/>
          <p:nvPr/>
        </p:nvSpPr>
        <p:spPr>
          <a:xfrm>
            <a:off x="997527" y="249382"/>
            <a:ext cx="8321040" cy="3823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We put </a:t>
            </a:r>
            <a:r>
              <a:rPr lang="en-US" altLang="ko-KR" sz="1400" dirty="0" smtClean="0">
                <a:solidFill>
                  <a:schemeClr val="tx1"/>
                </a:solidFill>
              </a:rPr>
              <a:t>12 skew </a:t>
            </a:r>
            <a:r>
              <a:rPr lang="en-US" altLang="ko-KR" sz="1400" dirty="0" smtClean="0">
                <a:solidFill>
                  <a:schemeClr val="tx1"/>
                </a:solidFill>
              </a:rPr>
              <a:t>quadrupoles with at </a:t>
            </a:r>
            <a:r>
              <a:rPr lang="en-US" altLang="ko-KR" sz="1400" dirty="0" err="1" smtClean="0">
                <a:solidFill>
                  <a:schemeClr val="tx1"/>
                </a:solidFill>
              </a:rPr>
              <a:t>lte</a:t>
            </a:r>
            <a:r>
              <a:rPr lang="en-US" altLang="ko-KR" sz="1400" dirty="0" smtClean="0">
                <a:solidFill>
                  <a:schemeClr val="tx1"/>
                </a:solidFill>
              </a:rPr>
              <a:t> file as below and </a:t>
            </a:r>
            <a:r>
              <a:rPr lang="en-US" altLang="ko-KR" sz="1400" dirty="0" smtClean="0">
                <a:solidFill>
                  <a:schemeClr val="tx1"/>
                </a:solidFill>
              </a:rPr>
              <a:t>adjust </a:t>
            </a:r>
            <a:r>
              <a:rPr lang="en-US" altLang="ko-KR" sz="1400" dirty="0" smtClean="0">
                <a:solidFill>
                  <a:schemeClr val="tx1"/>
                </a:solidFill>
              </a:rPr>
              <a:t>tunes in order to make full coupling beam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8516" y="4344140"/>
            <a:ext cx="3252160" cy="2488672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997527" y="2712167"/>
            <a:ext cx="8321040" cy="3823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We checked coupling coefficient is close to one as below .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885876" y="3094552"/>
            <a:ext cx="43698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200" dirty="0" err="1" smtClean="0"/>
              <a:t>couplingIntegral</a:t>
            </a:r>
            <a:r>
              <a:rPr lang="ko-KR" altLang="en-US" sz="1200" dirty="0" smtClean="0"/>
              <a:t>                6.959754783793667e-03</a:t>
            </a:r>
          </a:p>
          <a:p>
            <a:r>
              <a:rPr lang="ko-KR" altLang="en-US" sz="1200" dirty="0" err="1" smtClean="0"/>
              <a:t>couplingDelta</a:t>
            </a:r>
            <a:r>
              <a:rPr lang="ko-KR" altLang="en-US" sz="1200" dirty="0" smtClean="0"/>
              <a:t>           9.320972046111820e-05</a:t>
            </a:r>
          </a:p>
          <a:p>
            <a:r>
              <a:rPr lang="ko-KR" altLang="en-US" sz="1200" dirty="0" err="1" smtClean="0"/>
              <a:t>emittanceRatio</a:t>
            </a:r>
            <a:r>
              <a:rPr lang="ko-KR" altLang="en-US" sz="1200" dirty="0" smtClean="0"/>
              <a:t>          9.998206684736263e-01</a:t>
            </a:r>
            <a:endParaRPr lang="ko-KR" altLang="en-US" sz="1200" dirty="0"/>
          </a:p>
        </p:txBody>
      </p:sp>
      <p:sp>
        <p:nvSpPr>
          <p:cNvPr id="11" name="직사각형 10"/>
          <p:cNvSpPr/>
          <p:nvPr/>
        </p:nvSpPr>
        <p:spPr>
          <a:xfrm>
            <a:off x="624304" y="3878604"/>
            <a:ext cx="9872636" cy="5521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We track 240 particles and we get horizontal and vertical emittance variation.</a:t>
            </a: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We think that </a:t>
            </a:r>
            <a:r>
              <a:rPr lang="en-US" altLang="ko-KR" sz="1400" dirty="0" err="1" smtClean="0">
                <a:solidFill>
                  <a:schemeClr val="tx1"/>
                </a:solidFill>
              </a:rPr>
              <a:t>betatron</a:t>
            </a:r>
            <a:r>
              <a:rPr lang="en-US" altLang="ko-KR" sz="1400" dirty="0" smtClean="0">
                <a:solidFill>
                  <a:schemeClr val="tx1"/>
                </a:solidFill>
              </a:rPr>
              <a:t> coupling 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doesn't</a:t>
            </a:r>
            <a:r>
              <a:rPr lang="en-US" altLang="ko-KR" sz="1400" dirty="0" smtClean="0">
                <a:solidFill>
                  <a:schemeClr val="tx1"/>
                </a:solidFill>
              </a:rPr>
              <a:t> happen although we make coupling coefficient be one. 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30634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513537" y="780008"/>
            <a:ext cx="865682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100" dirty="0" smtClean="0"/>
              <a:t>&amp;</a:t>
            </a:r>
            <a:r>
              <a:rPr lang="ko-KR" altLang="en-US" sz="1100" dirty="0" err="1" smtClean="0"/>
              <a:t>error_element</a:t>
            </a:r>
            <a:r>
              <a:rPr lang="ko-KR" altLang="en-US" sz="1100" dirty="0" smtClean="0"/>
              <a:t> </a:t>
            </a:r>
            <a:r>
              <a:rPr lang="ko-KR" altLang="en-US" sz="1100" dirty="0" err="1" smtClean="0"/>
              <a:t>name</a:t>
            </a:r>
            <a:r>
              <a:rPr lang="ko-KR" altLang="en-US" sz="1100" dirty="0" smtClean="0"/>
              <a:t>="q11", </a:t>
            </a:r>
            <a:r>
              <a:rPr lang="ko-KR" altLang="en-US" sz="1100" dirty="0" err="1" smtClean="0"/>
              <a:t>item</a:t>
            </a:r>
            <a:r>
              <a:rPr lang="ko-KR" altLang="en-US" sz="1100" dirty="0" smtClean="0"/>
              <a:t>="</a:t>
            </a:r>
            <a:r>
              <a:rPr lang="ko-KR" altLang="en-US" sz="1100" dirty="0" err="1" smtClean="0"/>
              <a:t>tilt</a:t>
            </a:r>
            <a:r>
              <a:rPr lang="ko-KR" altLang="en-US" sz="1100" dirty="0" smtClean="0"/>
              <a:t>", </a:t>
            </a:r>
            <a:r>
              <a:rPr lang="ko-KR" altLang="en-US" sz="1100" dirty="0" err="1" smtClean="0"/>
              <a:t>amplitude</a:t>
            </a:r>
            <a:r>
              <a:rPr lang="ko-KR" altLang="en-US" sz="1100" dirty="0" smtClean="0"/>
              <a:t>=0.5e-3, </a:t>
            </a:r>
            <a:r>
              <a:rPr lang="ko-KR" altLang="en-US" sz="1100" dirty="0" err="1" smtClean="0"/>
              <a:t>type</a:t>
            </a:r>
            <a:r>
              <a:rPr lang="ko-KR" altLang="en-US" sz="1100" dirty="0" smtClean="0"/>
              <a:t>="</a:t>
            </a:r>
            <a:r>
              <a:rPr lang="ko-KR" altLang="en-US" sz="1100" dirty="0" err="1" smtClean="0"/>
              <a:t>gaussian</a:t>
            </a:r>
            <a:r>
              <a:rPr lang="ko-KR" altLang="en-US" sz="1100" dirty="0" smtClean="0"/>
              <a:t>", </a:t>
            </a:r>
            <a:r>
              <a:rPr lang="ko-KR" altLang="en-US" sz="1100" dirty="0" err="1" smtClean="0"/>
              <a:t>cutoff</a:t>
            </a:r>
            <a:r>
              <a:rPr lang="ko-KR" altLang="en-US" sz="1100" dirty="0" smtClean="0"/>
              <a:t>=2.0, </a:t>
            </a:r>
            <a:r>
              <a:rPr lang="ko-KR" altLang="en-US" sz="1100" dirty="0" err="1" smtClean="0"/>
              <a:t>bind</a:t>
            </a:r>
            <a:r>
              <a:rPr lang="ko-KR" altLang="en-US" sz="1100" dirty="0" smtClean="0"/>
              <a:t>=0, </a:t>
            </a:r>
            <a:r>
              <a:rPr lang="ko-KR" altLang="en-US" sz="1100" dirty="0" err="1" smtClean="0"/>
              <a:t>fractional</a:t>
            </a:r>
            <a:r>
              <a:rPr lang="ko-KR" altLang="en-US" sz="1100" dirty="0" smtClean="0"/>
              <a:t>=0 &amp;</a:t>
            </a:r>
            <a:r>
              <a:rPr lang="ko-KR" altLang="en-US" sz="1100" dirty="0" err="1" smtClean="0"/>
              <a:t>end</a:t>
            </a:r>
            <a:endParaRPr lang="ko-KR" altLang="en-US" sz="1100" dirty="0" smtClean="0"/>
          </a:p>
          <a:p>
            <a:r>
              <a:rPr lang="ko-KR" altLang="en-US" sz="1100" dirty="0" smtClean="0"/>
              <a:t>&amp;</a:t>
            </a:r>
            <a:r>
              <a:rPr lang="ko-KR" altLang="en-US" sz="1100" dirty="0" err="1" smtClean="0"/>
              <a:t>error_element</a:t>
            </a:r>
            <a:r>
              <a:rPr lang="ko-KR" altLang="en-US" sz="1100" dirty="0" smtClean="0"/>
              <a:t> </a:t>
            </a:r>
            <a:r>
              <a:rPr lang="ko-KR" altLang="en-US" sz="1100" dirty="0" err="1" smtClean="0"/>
              <a:t>name</a:t>
            </a:r>
            <a:r>
              <a:rPr lang="ko-KR" altLang="en-US" sz="1100" dirty="0" smtClean="0"/>
              <a:t>="q12", </a:t>
            </a:r>
            <a:r>
              <a:rPr lang="ko-KR" altLang="en-US" sz="1100" dirty="0" err="1" smtClean="0"/>
              <a:t>item</a:t>
            </a:r>
            <a:r>
              <a:rPr lang="ko-KR" altLang="en-US" sz="1100" dirty="0" smtClean="0"/>
              <a:t>="</a:t>
            </a:r>
            <a:r>
              <a:rPr lang="ko-KR" altLang="en-US" sz="1100" dirty="0" err="1" smtClean="0"/>
              <a:t>tilt</a:t>
            </a:r>
            <a:r>
              <a:rPr lang="ko-KR" altLang="en-US" sz="1100" dirty="0" smtClean="0"/>
              <a:t>", </a:t>
            </a:r>
            <a:r>
              <a:rPr lang="ko-KR" altLang="en-US" sz="1100" dirty="0" err="1" smtClean="0"/>
              <a:t>amplitude</a:t>
            </a:r>
            <a:r>
              <a:rPr lang="ko-KR" altLang="en-US" sz="1100" dirty="0" smtClean="0"/>
              <a:t>=0.5e-3, </a:t>
            </a:r>
            <a:r>
              <a:rPr lang="ko-KR" altLang="en-US" sz="1100" dirty="0" err="1" smtClean="0"/>
              <a:t>type</a:t>
            </a:r>
            <a:r>
              <a:rPr lang="ko-KR" altLang="en-US" sz="1100" dirty="0" smtClean="0"/>
              <a:t>="</a:t>
            </a:r>
            <a:r>
              <a:rPr lang="ko-KR" altLang="en-US" sz="1100" dirty="0" err="1" smtClean="0"/>
              <a:t>gaussian</a:t>
            </a:r>
            <a:r>
              <a:rPr lang="ko-KR" altLang="en-US" sz="1100" dirty="0" smtClean="0"/>
              <a:t>", </a:t>
            </a:r>
            <a:r>
              <a:rPr lang="ko-KR" altLang="en-US" sz="1100" dirty="0" err="1" smtClean="0"/>
              <a:t>cutoff</a:t>
            </a:r>
            <a:r>
              <a:rPr lang="ko-KR" altLang="en-US" sz="1100" dirty="0" smtClean="0"/>
              <a:t>=2.0, </a:t>
            </a:r>
            <a:r>
              <a:rPr lang="ko-KR" altLang="en-US" sz="1100" dirty="0" err="1" smtClean="0"/>
              <a:t>bind</a:t>
            </a:r>
            <a:r>
              <a:rPr lang="ko-KR" altLang="en-US" sz="1100" dirty="0" smtClean="0"/>
              <a:t>=0, </a:t>
            </a:r>
            <a:r>
              <a:rPr lang="ko-KR" altLang="en-US" sz="1100" dirty="0" err="1" smtClean="0"/>
              <a:t>fractional</a:t>
            </a:r>
            <a:r>
              <a:rPr lang="ko-KR" altLang="en-US" sz="1100" dirty="0" smtClean="0"/>
              <a:t>=0 &amp;</a:t>
            </a:r>
            <a:r>
              <a:rPr lang="ko-KR" altLang="en-US" sz="1100" dirty="0" err="1" smtClean="0"/>
              <a:t>end</a:t>
            </a:r>
            <a:endParaRPr lang="ko-KR" altLang="en-US" sz="1100" dirty="0" smtClean="0"/>
          </a:p>
          <a:p>
            <a:r>
              <a:rPr lang="ko-KR" altLang="en-US" sz="1100" dirty="0" smtClean="0"/>
              <a:t>&amp;</a:t>
            </a:r>
            <a:r>
              <a:rPr lang="ko-KR" altLang="en-US" sz="1100" dirty="0" err="1" smtClean="0"/>
              <a:t>error_element</a:t>
            </a:r>
            <a:r>
              <a:rPr lang="ko-KR" altLang="en-US" sz="1100" dirty="0" smtClean="0"/>
              <a:t> </a:t>
            </a:r>
            <a:r>
              <a:rPr lang="ko-KR" altLang="en-US" sz="1100" dirty="0" err="1" smtClean="0"/>
              <a:t>name</a:t>
            </a:r>
            <a:r>
              <a:rPr lang="ko-KR" altLang="en-US" sz="1100" dirty="0" smtClean="0"/>
              <a:t>="q31", </a:t>
            </a:r>
            <a:r>
              <a:rPr lang="ko-KR" altLang="en-US" sz="1100" dirty="0" err="1" smtClean="0"/>
              <a:t>item</a:t>
            </a:r>
            <a:r>
              <a:rPr lang="ko-KR" altLang="en-US" sz="1100" dirty="0" smtClean="0"/>
              <a:t>="</a:t>
            </a:r>
            <a:r>
              <a:rPr lang="ko-KR" altLang="en-US" sz="1100" dirty="0" err="1" smtClean="0"/>
              <a:t>tilt</a:t>
            </a:r>
            <a:r>
              <a:rPr lang="ko-KR" altLang="en-US" sz="1100" dirty="0" smtClean="0"/>
              <a:t>", </a:t>
            </a:r>
            <a:r>
              <a:rPr lang="ko-KR" altLang="en-US" sz="1100" dirty="0" err="1" smtClean="0"/>
              <a:t>amplitude</a:t>
            </a:r>
            <a:r>
              <a:rPr lang="ko-KR" altLang="en-US" sz="1100" dirty="0" smtClean="0"/>
              <a:t>=0.5e-3, </a:t>
            </a:r>
            <a:r>
              <a:rPr lang="ko-KR" altLang="en-US" sz="1100" dirty="0" err="1" smtClean="0"/>
              <a:t>type</a:t>
            </a:r>
            <a:r>
              <a:rPr lang="ko-KR" altLang="en-US" sz="1100" dirty="0" smtClean="0"/>
              <a:t>="</a:t>
            </a:r>
            <a:r>
              <a:rPr lang="ko-KR" altLang="en-US" sz="1100" dirty="0" err="1" smtClean="0"/>
              <a:t>gaussian</a:t>
            </a:r>
            <a:r>
              <a:rPr lang="ko-KR" altLang="en-US" sz="1100" dirty="0" smtClean="0"/>
              <a:t>", </a:t>
            </a:r>
            <a:r>
              <a:rPr lang="ko-KR" altLang="en-US" sz="1100" dirty="0" err="1" smtClean="0"/>
              <a:t>cutoff</a:t>
            </a:r>
            <a:r>
              <a:rPr lang="ko-KR" altLang="en-US" sz="1100" dirty="0" smtClean="0"/>
              <a:t>=2.0, </a:t>
            </a:r>
            <a:r>
              <a:rPr lang="ko-KR" altLang="en-US" sz="1100" dirty="0" err="1" smtClean="0"/>
              <a:t>bind</a:t>
            </a:r>
            <a:r>
              <a:rPr lang="ko-KR" altLang="en-US" sz="1100" dirty="0" smtClean="0"/>
              <a:t>=0, </a:t>
            </a:r>
            <a:r>
              <a:rPr lang="ko-KR" altLang="en-US" sz="1100" dirty="0" err="1" smtClean="0"/>
              <a:t>fractional</a:t>
            </a:r>
            <a:r>
              <a:rPr lang="ko-KR" altLang="en-US" sz="1100" dirty="0" smtClean="0"/>
              <a:t>=0 &amp;</a:t>
            </a:r>
            <a:r>
              <a:rPr lang="ko-KR" altLang="en-US" sz="1100" dirty="0" err="1" smtClean="0"/>
              <a:t>end</a:t>
            </a:r>
            <a:endParaRPr lang="ko-KR" altLang="en-US" sz="1100" dirty="0" smtClean="0"/>
          </a:p>
          <a:p>
            <a:r>
              <a:rPr lang="ko-KR" altLang="en-US" sz="1100" dirty="0" smtClean="0"/>
              <a:t>&amp;</a:t>
            </a:r>
            <a:r>
              <a:rPr lang="ko-KR" altLang="en-US" sz="1100" dirty="0" err="1" smtClean="0"/>
              <a:t>error_element</a:t>
            </a:r>
            <a:r>
              <a:rPr lang="ko-KR" altLang="en-US" sz="1100" dirty="0" smtClean="0"/>
              <a:t> </a:t>
            </a:r>
            <a:r>
              <a:rPr lang="ko-KR" altLang="en-US" sz="1100" dirty="0" err="1" smtClean="0"/>
              <a:t>name</a:t>
            </a:r>
            <a:r>
              <a:rPr lang="ko-KR" altLang="en-US" sz="1100" dirty="0" smtClean="0"/>
              <a:t>="q32", </a:t>
            </a:r>
            <a:r>
              <a:rPr lang="ko-KR" altLang="en-US" sz="1100" dirty="0" err="1" smtClean="0"/>
              <a:t>item</a:t>
            </a:r>
            <a:r>
              <a:rPr lang="ko-KR" altLang="en-US" sz="1100" dirty="0" smtClean="0"/>
              <a:t>="</a:t>
            </a:r>
            <a:r>
              <a:rPr lang="ko-KR" altLang="en-US" sz="1100" dirty="0" err="1" smtClean="0"/>
              <a:t>tilt</a:t>
            </a:r>
            <a:r>
              <a:rPr lang="ko-KR" altLang="en-US" sz="1100" dirty="0" smtClean="0"/>
              <a:t>", </a:t>
            </a:r>
            <a:r>
              <a:rPr lang="ko-KR" altLang="en-US" sz="1100" dirty="0" err="1" smtClean="0"/>
              <a:t>amplitude</a:t>
            </a:r>
            <a:r>
              <a:rPr lang="ko-KR" altLang="en-US" sz="1100" dirty="0" smtClean="0"/>
              <a:t>=0.5e-3, </a:t>
            </a:r>
            <a:r>
              <a:rPr lang="ko-KR" altLang="en-US" sz="1100" dirty="0" err="1" smtClean="0"/>
              <a:t>type</a:t>
            </a:r>
            <a:r>
              <a:rPr lang="ko-KR" altLang="en-US" sz="1100" dirty="0" smtClean="0"/>
              <a:t>="</a:t>
            </a:r>
            <a:r>
              <a:rPr lang="ko-KR" altLang="en-US" sz="1100" dirty="0" err="1" smtClean="0"/>
              <a:t>gaussian</a:t>
            </a:r>
            <a:r>
              <a:rPr lang="ko-KR" altLang="en-US" sz="1100" dirty="0" smtClean="0"/>
              <a:t>", </a:t>
            </a:r>
            <a:r>
              <a:rPr lang="ko-KR" altLang="en-US" sz="1100" dirty="0" err="1" smtClean="0"/>
              <a:t>cutoff</a:t>
            </a:r>
            <a:r>
              <a:rPr lang="ko-KR" altLang="en-US" sz="1100" dirty="0" smtClean="0"/>
              <a:t>=2.0, </a:t>
            </a:r>
            <a:r>
              <a:rPr lang="ko-KR" altLang="en-US" sz="1100" dirty="0" err="1" smtClean="0"/>
              <a:t>bind</a:t>
            </a:r>
            <a:r>
              <a:rPr lang="ko-KR" altLang="en-US" sz="1100" dirty="0" smtClean="0"/>
              <a:t>=0, </a:t>
            </a:r>
            <a:r>
              <a:rPr lang="ko-KR" altLang="en-US" sz="1100" dirty="0" err="1" smtClean="0"/>
              <a:t>fractional</a:t>
            </a:r>
            <a:r>
              <a:rPr lang="ko-KR" altLang="en-US" sz="1100" dirty="0" smtClean="0"/>
              <a:t>=0 &amp;</a:t>
            </a:r>
            <a:r>
              <a:rPr lang="ko-KR" altLang="en-US" sz="1100" dirty="0" err="1" smtClean="0"/>
              <a:t>end</a:t>
            </a:r>
            <a:endParaRPr lang="ko-KR" altLang="en-US" sz="1100" dirty="0" smtClean="0"/>
          </a:p>
          <a:p>
            <a:r>
              <a:rPr lang="ko-KR" altLang="en-US" sz="1100" dirty="0" smtClean="0"/>
              <a:t>&amp;</a:t>
            </a:r>
            <a:r>
              <a:rPr lang="ko-KR" altLang="en-US" sz="1100" dirty="0" err="1" smtClean="0"/>
              <a:t>error_element</a:t>
            </a:r>
            <a:r>
              <a:rPr lang="ko-KR" altLang="en-US" sz="1100" dirty="0" smtClean="0"/>
              <a:t> </a:t>
            </a:r>
            <a:r>
              <a:rPr lang="ko-KR" altLang="en-US" sz="1100" dirty="0" err="1" smtClean="0"/>
              <a:t>name</a:t>
            </a:r>
            <a:r>
              <a:rPr lang="ko-KR" altLang="en-US" sz="1100" dirty="0" smtClean="0"/>
              <a:t>="q51", </a:t>
            </a:r>
            <a:r>
              <a:rPr lang="ko-KR" altLang="en-US" sz="1100" dirty="0" err="1" smtClean="0"/>
              <a:t>item</a:t>
            </a:r>
            <a:r>
              <a:rPr lang="ko-KR" altLang="en-US" sz="1100" dirty="0" smtClean="0"/>
              <a:t>="</a:t>
            </a:r>
            <a:r>
              <a:rPr lang="ko-KR" altLang="en-US" sz="1100" dirty="0" err="1" smtClean="0"/>
              <a:t>tilt</a:t>
            </a:r>
            <a:r>
              <a:rPr lang="ko-KR" altLang="en-US" sz="1100" dirty="0" smtClean="0"/>
              <a:t>", </a:t>
            </a:r>
            <a:r>
              <a:rPr lang="ko-KR" altLang="en-US" sz="1100" dirty="0" err="1" smtClean="0"/>
              <a:t>amplitude</a:t>
            </a:r>
            <a:r>
              <a:rPr lang="ko-KR" altLang="en-US" sz="1100" dirty="0" smtClean="0"/>
              <a:t>=0.5e-3, </a:t>
            </a:r>
            <a:r>
              <a:rPr lang="ko-KR" altLang="en-US" sz="1100" dirty="0" err="1" smtClean="0"/>
              <a:t>type</a:t>
            </a:r>
            <a:r>
              <a:rPr lang="ko-KR" altLang="en-US" sz="1100" dirty="0" smtClean="0"/>
              <a:t>="</a:t>
            </a:r>
            <a:r>
              <a:rPr lang="ko-KR" altLang="en-US" sz="1100" dirty="0" err="1" smtClean="0"/>
              <a:t>gaussian</a:t>
            </a:r>
            <a:r>
              <a:rPr lang="ko-KR" altLang="en-US" sz="1100" dirty="0" smtClean="0"/>
              <a:t>", </a:t>
            </a:r>
            <a:r>
              <a:rPr lang="ko-KR" altLang="en-US" sz="1100" dirty="0" err="1" smtClean="0"/>
              <a:t>cutoff</a:t>
            </a:r>
            <a:r>
              <a:rPr lang="ko-KR" altLang="en-US" sz="1100" dirty="0" smtClean="0"/>
              <a:t>=2.0, </a:t>
            </a:r>
            <a:r>
              <a:rPr lang="ko-KR" altLang="en-US" sz="1100" dirty="0" err="1" smtClean="0"/>
              <a:t>bind</a:t>
            </a:r>
            <a:r>
              <a:rPr lang="ko-KR" altLang="en-US" sz="1100" dirty="0" smtClean="0"/>
              <a:t>=0, </a:t>
            </a:r>
            <a:r>
              <a:rPr lang="ko-KR" altLang="en-US" sz="1100" dirty="0" err="1" smtClean="0"/>
              <a:t>fractional</a:t>
            </a:r>
            <a:r>
              <a:rPr lang="ko-KR" altLang="en-US" sz="1100" dirty="0" smtClean="0"/>
              <a:t>=0 &amp;</a:t>
            </a:r>
            <a:r>
              <a:rPr lang="ko-KR" altLang="en-US" sz="1100" dirty="0" err="1" smtClean="0"/>
              <a:t>end</a:t>
            </a:r>
            <a:endParaRPr lang="ko-KR" altLang="en-US" sz="1100" dirty="0" smtClean="0"/>
          </a:p>
          <a:p>
            <a:r>
              <a:rPr lang="ko-KR" altLang="en-US" sz="1100" dirty="0" smtClean="0"/>
              <a:t>&amp;</a:t>
            </a:r>
            <a:r>
              <a:rPr lang="ko-KR" altLang="en-US" sz="1100" dirty="0" err="1" smtClean="0"/>
              <a:t>error_element</a:t>
            </a:r>
            <a:r>
              <a:rPr lang="ko-KR" altLang="en-US" sz="1100" dirty="0" smtClean="0"/>
              <a:t> </a:t>
            </a:r>
            <a:r>
              <a:rPr lang="ko-KR" altLang="en-US" sz="1100" dirty="0" err="1" smtClean="0"/>
              <a:t>name</a:t>
            </a:r>
            <a:r>
              <a:rPr lang="ko-KR" altLang="en-US" sz="1100" dirty="0" smtClean="0"/>
              <a:t>="q52", </a:t>
            </a:r>
            <a:r>
              <a:rPr lang="ko-KR" altLang="en-US" sz="1100" dirty="0" err="1" smtClean="0"/>
              <a:t>item</a:t>
            </a:r>
            <a:r>
              <a:rPr lang="ko-KR" altLang="en-US" sz="1100" dirty="0" smtClean="0"/>
              <a:t>="</a:t>
            </a:r>
            <a:r>
              <a:rPr lang="ko-KR" altLang="en-US" sz="1100" dirty="0" err="1" smtClean="0"/>
              <a:t>tilt</a:t>
            </a:r>
            <a:r>
              <a:rPr lang="ko-KR" altLang="en-US" sz="1100" dirty="0" smtClean="0"/>
              <a:t>", </a:t>
            </a:r>
            <a:r>
              <a:rPr lang="ko-KR" altLang="en-US" sz="1100" dirty="0" err="1" smtClean="0"/>
              <a:t>amplitude</a:t>
            </a:r>
            <a:r>
              <a:rPr lang="ko-KR" altLang="en-US" sz="1100" dirty="0" smtClean="0"/>
              <a:t>=0.5e-3, </a:t>
            </a:r>
            <a:r>
              <a:rPr lang="ko-KR" altLang="en-US" sz="1100" dirty="0" err="1" smtClean="0"/>
              <a:t>type</a:t>
            </a:r>
            <a:r>
              <a:rPr lang="ko-KR" altLang="en-US" sz="1100" dirty="0" smtClean="0"/>
              <a:t>="</a:t>
            </a:r>
            <a:r>
              <a:rPr lang="ko-KR" altLang="en-US" sz="1100" dirty="0" err="1" smtClean="0"/>
              <a:t>gaussian</a:t>
            </a:r>
            <a:r>
              <a:rPr lang="ko-KR" altLang="en-US" sz="1100" dirty="0" smtClean="0"/>
              <a:t>", </a:t>
            </a:r>
            <a:r>
              <a:rPr lang="ko-KR" altLang="en-US" sz="1100" dirty="0" err="1" smtClean="0"/>
              <a:t>cutoff</a:t>
            </a:r>
            <a:r>
              <a:rPr lang="ko-KR" altLang="en-US" sz="1100" dirty="0" smtClean="0"/>
              <a:t>=2.0, </a:t>
            </a:r>
            <a:r>
              <a:rPr lang="ko-KR" altLang="en-US" sz="1100" dirty="0" err="1" smtClean="0"/>
              <a:t>bind</a:t>
            </a:r>
            <a:r>
              <a:rPr lang="ko-KR" altLang="en-US" sz="1100" dirty="0" smtClean="0"/>
              <a:t>=0, </a:t>
            </a:r>
            <a:r>
              <a:rPr lang="ko-KR" altLang="en-US" sz="1100" dirty="0" err="1" smtClean="0"/>
              <a:t>fractional</a:t>
            </a:r>
            <a:r>
              <a:rPr lang="ko-KR" altLang="en-US" sz="1100" dirty="0" smtClean="0"/>
              <a:t>=0 &amp;</a:t>
            </a:r>
            <a:r>
              <a:rPr lang="ko-KR" altLang="en-US" sz="1100" dirty="0" err="1" smtClean="0"/>
              <a:t>end</a:t>
            </a:r>
            <a:endParaRPr lang="ko-KR" altLang="en-US" sz="1100" dirty="0" smtClean="0"/>
          </a:p>
        </p:txBody>
      </p:sp>
      <p:sp>
        <p:nvSpPr>
          <p:cNvPr id="5" name="직사각형 4"/>
          <p:cNvSpPr/>
          <p:nvPr/>
        </p:nvSpPr>
        <p:spPr>
          <a:xfrm>
            <a:off x="997527" y="249382"/>
            <a:ext cx="8321040" cy="3823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We put quadrupole tilt errors at </a:t>
            </a:r>
            <a:r>
              <a:rPr lang="en-US" altLang="ko-KR" sz="1400" dirty="0" err="1" smtClean="0">
                <a:solidFill>
                  <a:schemeClr val="tx1"/>
                </a:solidFill>
              </a:rPr>
              <a:t>ele</a:t>
            </a:r>
            <a:r>
              <a:rPr lang="en-US" altLang="ko-KR" sz="1400" dirty="0" smtClean="0">
                <a:solidFill>
                  <a:schemeClr val="tx1"/>
                </a:solidFill>
              </a:rPr>
              <a:t> </a:t>
            </a:r>
            <a:r>
              <a:rPr lang="en-US" altLang="ko-KR" sz="1400" dirty="0" err="1" smtClean="0">
                <a:solidFill>
                  <a:schemeClr val="tx1"/>
                </a:solidFill>
              </a:rPr>
              <a:t>fiel</a:t>
            </a:r>
            <a:r>
              <a:rPr lang="en-US" altLang="ko-KR" sz="1400" dirty="0" smtClean="0">
                <a:solidFill>
                  <a:schemeClr val="tx1"/>
                </a:solidFill>
              </a:rPr>
              <a:t> as </a:t>
            </a:r>
            <a:r>
              <a:rPr lang="en-US" altLang="ko-KR" sz="1400" dirty="0" err="1" smtClean="0">
                <a:solidFill>
                  <a:schemeClr val="tx1"/>
                </a:solidFill>
              </a:rPr>
              <a:t>belo</a:t>
            </a:r>
            <a:r>
              <a:rPr lang="en-US" altLang="ko-KR" sz="1400" dirty="0" smtClean="0">
                <a:solidFill>
                  <a:schemeClr val="tx1"/>
                </a:solidFill>
              </a:rPr>
              <a:t>.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997527" y="2198184"/>
            <a:ext cx="9872636" cy="5521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</a:rPr>
              <a:t>We track 240 particles and we get horizontal and vertical emittance variation.</a:t>
            </a:r>
          </a:p>
          <a:p>
            <a:pPr algn="ctr"/>
            <a:r>
              <a:rPr lang="en-US" altLang="ko-KR" sz="1200" dirty="0" smtClean="0">
                <a:solidFill>
                  <a:schemeClr val="tx1"/>
                </a:solidFill>
              </a:rPr>
              <a:t>We think that </a:t>
            </a:r>
            <a:r>
              <a:rPr lang="en-US" altLang="ko-KR" sz="1200" dirty="0" err="1" smtClean="0">
                <a:solidFill>
                  <a:schemeClr val="tx1"/>
                </a:solidFill>
              </a:rPr>
              <a:t>betatron</a:t>
            </a:r>
            <a:r>
              <a:rPr lang="en-US" altLang="ko-KR" sz="1200" dirty="0" smtClean="0">
                <a:solidFill>
                  <a:schemeClr val="tx1"/>
                </a:solidFill>
              </a:rPr>
              <a:t> coupling happens because of quadrupole tilts. 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9326" y="2750285"/>
            <a:ext cx="3913989" cy="2995126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820245" y="5881429"/>
            <a:ext cx="9872636" cy="5521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</a:rPr>
              <a:t>The </a:t>
            </a:r>
            <a:r>
              <a:rPr lang="en-US" altLang="ko-KR" sz="1200" dirty="0" err="1" smtClean="0">
                <a:solidFill>
                  <a:schemeClr val="tx1"/>
                </a:solidFill>
              </a:rPr>
              <a:t>twi</a:t>
            </a:r>
            <a:r>
              <a:rPr lang="en-US" altLang="ko-KR" sz="1200" dirty="0" smtClean="0">
                <a:solidFill>
                  <a:schemeClr val="tx1"/>
                </a:solidFill>
              </a:rPr>
              <a:t> file shows us full coupling occurs by putting skew quadrupoles and adjusting tunes.</a:t>
            </a:r>
          </a:p>
          <a:p>
            <a:pPr algn="ctr"/>
            <a:r>
              <a:rPr lang="en-US" altLang="ko-KR" sz="1200" dirty="0" smtClean="0">
                <a:solidFill>
                  <a:schemeClr val="tx1"/>
                </a:solidFill>
              </a:rPr>
              <a:t>However, Emittance ratio obtained by beam tracking shows inconsistent result.   </a:t>
            </a:r>
          </a:p>
        </p:txBody>
      </p:sp>
    </p:spTree>
    <p:extLst>
      <p:ext uri="{BB962C8B-B14F-4D97-AF65-F5344CB8AC3E}">
        <p14:creationId xmlns:p14="http://schemas.microsoft.com/office/powerpoint/2010/main" val="21944053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1459</TotalTime>
  <Words>471</Words>
  <Application>Microsoft Office PowerPoint</Application>
  <PresentationFormat>와이드스크린</PresentationFormat>
  <Paragraphs>30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5" baseType="lpstr">
      <vt:lpstr>맑은 고딕</vt:lpstr>
      <vt:lpstr>Arial</vt:lpstr>
      <vt:lpstr>Office 테마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Windows 사용자</cp:lastModifiedBy>
  <cp:revision>12</cp:revision>
  <dcterms:created xsi:type="dcterms:W3CDTF">2020-07-30T05:33:56Z</dcterms:created>
  <dcterms:modified xsi:type="dcterms:W3CDTF">2020-07-31T07:56:33Z</dcterms:modified>
</cp:coreProperties>
</file>